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434" r:id="rId3"/>
    <p:sldId id="436" r:id="rId4"/>
    <p:sldId id="437" r:id="rId5"/>
    <p:sldId id="485" r:id="rId6"/>
    <p:sldId id="487" r:id="rId7"/>
    <p:sldId id="484" r:id="rId8"/>
    <p:sldId id="489" r:id="rId9"/>
    <p:sldId id="435" r:id="rId10"/>
    <p:sldId id="490" r:id="rId11"/>
    <p:sldId id="478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6BA5"/>
    <a:srgbClr val="E73F5E"/>
    <a:srgbClr val="F28D2C"/>
    <a:srgbClr val="65B478"/>
    <a:srgbClr val="F7A945"/>
    <a:srgbClr val="4BACC6"/>
    <a:srgbClr val="537ABA"/>
    <a:srgbClr val="5F5BAE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9" autoAdjust="0"/>
    <p:restoredTop sz="94660"/>
  </p:normalViewPr>
  <p:slideViewPr>
    <p:cSldViewPr>
      <p:cViewPr>
        <p:scale>
          <a:sx n="95" d="100"/>
          <a:sy n="95" d="100"/>
        </p:scale>
        <p:origin x="-138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DE821-FD82-43F8-996E-8F2A14A65A0D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BF0073-4DAA-4947-AACC-12D90F2178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0900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BF0073-4DAA-4947-AACC-12D90F21789D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863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F124-9D9C-4CB3-B15D-033B556D3F43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1923E-A11B-4F48-9CB8-B8CD31B635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8276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F124-9D9C-4CB3-B15D-033B556D3F43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1923E-A11B-4F48-9CB8-B8CD31B635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5147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F124-9D9C-4CB3-B15D-033B556D3F43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1923E-A11B-4F48-9CB8-B8CD31B635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5791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F124-9D9C-4CB3-B15D-033B556D3F43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1923E-A11B-4F48-9CB8-B8CD31B635DE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539552" y="332656"/>
            <a:ext cx="7560990" cy="792163"/>
          </a:xfr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ES" sz="32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Ventanilla Única de Comercio Exterior</a:t>
            </a:r>
          </a:p>
        </p:txBody>
      </p:sp>
    </p:spTree>
    <p:extLst>
      <p:ext uri="{BB962C8B-B14F-4D97-AF65-F5344CB8AC3E}">
        <p14:creationId xmlns:p14="http://schemas.microsoft.com/office/powerpoint/2010/main" val="317321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F124-9D9C-4CB3-B15D-033B556D3F43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1923E-A11B-4F48-9CB8-B8CD31B635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1607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F124-9D9C-4CB3-B15D-033B556D3F43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1923E-A11B-4F48-9CB8-B8CD31B635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8876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F124-9D9C-4CB3-B15D-033B556D3F43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1923E-A11B-4F48-9CB8-B8CD31B635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4026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F124-9D9C-4CB3-B15D-033B556D3F43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1923E-A11B-4F48-9CB8-B8CD31B635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6503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F124-9D9C-4CB3-B15D-033B556D3F43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1923E-A11B-4F48-9CB8-B8CD31B635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2216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F124-9D9C-4CB3-B15D-033B556D3F43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1923E-A11B-4F48-9CB8-B8CD31B635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1925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F124-9D9C-4CB3-B15D-033B556D3F43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1923E-A11B-4F48-9CB8-B8CD31B635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734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9F124-9D9C-4CB3-B15D-033B556D3F43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1923E-A11B-4F48-9CB8-B8CD31B635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8195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CuadroTexto"/>
          <p:cNvSpPr txBox="1"/>
          <p:nvPr/>
        </p:nvSpPr>
        <p:spPr>
          <a:xfrm>
            <a:off x="572697" y="5477162"/>
            <a:ext cx="1382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smtClean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Mayo 2017</a:t>
            </a:r>
            <a:endParaRPr lang="es-ES" sz="20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1" t="38975" r="55512" b="40550"/>
          <a:stretch/>
        </p:blipFill>
        <p:spPr>
          <a:xfrm>
            <a:off x="539552" y="260648"/>
            <a:ext cx="1899903" cy="504056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04554" y="2348880"/>
            <a:ext cx="60875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 smtClean="0">
                <a:solidFill>
                  <a:schemeClr val="tx2"/>
                </a:solidFill>
              </a:rPr>
              <a:t>INMUNIDAD IMPOSITIVA</a:t>
            </a:r>
          </a:p>
          <a:p>
            <a:endParaRPr lang="es-ES" sz="3200" dirty="0">
              <a:solidFill>
                <a:schemeClr val="tx2"/>
              </a:solidFill>
            </a:endParaRPr>
          </a:p>
          <a:p>
            <a:r>
              <a:rPr lang="es-ES" sz="3200" dirty="0" smtClean="0">
                <a:solidFill>
                  <a:schemeClr val="tx2"/>
                </a:solidFill>
              </a:rPr>
              <a:t>Dirección Nacional de Industrias</a:t>
            </a:r>
            <a:endParaRPr lang="es-ES" sz="3200" dirty="0">
              <a:solidFill>
                <a:schemeClr val="tx2"/>
              </a:solidFill>
            </a:endParaRPr>
          </a:p>
        </p:txBody>
      </p:sp>
      <p:cxnSp>
        <p:nvCxnSpPr>
          <p:cNvPr id="9" name="Conector recto 8"/>
          <p:cNvCxnSpPr/>
          <p:nvPr/>
        </p:nvCxnSpPr>
        <p:spPr>
          <a:xfrm>
            <a:off x="683568" y="5155158"/>
            <a:ext cx="1253605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3"/>
          <a:srcRect l="16143" t="14000" r="69683" b="6201"/>
          <a:stretch/>
        </p:blipFill>
        <p:spPr>
          <a:xfrm>
            <a:off x="6876256" y="-315416"/>
            <a:ext cx="2433112" cy="7704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98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66B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8708" y="-33338"/>
            <a:ext cx="1485900" cy="6924675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3" y="300038"/>
            <a:ext cx="5934075" cy="6257925"/>
          </a:xfrm>
          <a:prstGeom prst="rect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847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8D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/>
        </p:nvSpPr>
        <p:spPr>
          <a:xfrm>
            <a:off x="572697" y="2994918"/>
            <a:ext cx="60875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5400" dirty="0" smtClean="0">
                <a:solidFill>
                  <a:schemeClr val="bg1"/>
                </a:solidFill>
              </a:rPr>
              <a:t>MUCHAS GRACIAS</a:t>
            </a:r>
            <a:endParaRPr lang="es-ES" sz="5400" dirty="0">
              <a:solidFill>
                <a:schemeClr val="bg1"/>
              </a:solidFill>
            </a:endParaRP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737" y="476672"/>
            <a:ext cx="1533525" cy="15335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cxnSp>
        <p:nvCxnSpPr>
          <p:cNvPr id="11" name="Conector recto 10"/>
          <p:cNvCxnSpPr/>
          <p:nvPr/>
        </p:nvCxnSpPr>
        <p:spPr>
          <a:xfrm>
            <a:off x="683568" y="4221088"/>
            <a:ext cx="1253605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 4"/>
          <p:cNvSpPr/>
          <p:nvPr/>
        </p:nvSpPr>
        <p:spPr>
          <a:xfrm>
            <a:off x="614550" y="4718303"/>
            <a:ext cx="78458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info@vuce.uy</a:t>
            </a:r>
            <a:endParaRPr lang="es-ES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793" y="472356"/>
            <a:ext cx="1533525" cy="15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75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5B4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/>
        </p:nvSpPr>
        <p:spPr>
          <a:xfrm>
            <a:off x="614550" y="1311151"/>
            <a:ext cx="60875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5400" dirty="0" smtClean="0">
                <a:solidFill>
                  <a:schemeClr val="bg1"/>
                </a:solidFill>
              </a:rPr>
              <a:t>ALCANCE PREVISTO</a:t>
            </a:r>
            <a:endParaRPr lang="es-ES" sz="5400" dirty="0">
              <a:solidFill>
                <a:schemeClr val="bg1"/>
              </a:solidFill>
            </a:endParaRPr>
          </a:p>
        </p:txBody>
      </p:sp>
      <p:cxnSp>
        <p:nvCxnSpPr>
          <p:cNvPr id="11" name="Conector recto 10"/>
          <p:cNvCxnSpPr/>
          <p:nvPr/>
        </p:nvCxnSpPr>
        <p:spPr>
          <a:xfrm>
            <a:off x="683566" y="2564904"/>
            <a:ext cx="1253605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 4"/>
          <p:cNvSpPr/>
          <p:nvPr/>
        </p:nvSpPr>
        <p:spPr>
          <a:xfrm>
            <a:off x="667026" y="3212976"/>
            <a:ext cx="77738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DNI - emisión electrónica del Informe para: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Públicos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Privados</a:t>
            </a:r>
            <a:endParaRPr lang="es-ES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endParaRPr lang="es-ES" sz="2400" dirty="0" smtClean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r>
              <a:rPr lang="es-ES" sz="24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MEF – consulta en línea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8708" y="-33338"/>
            <a:ext cx="1485900" cy="6924675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>
            <a:off x="8532440" y="0"/>
            <a:ext cx="0" cy="68580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54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73F5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/>
        </p:nvSpPr>
        <p:spPr>
          <a:xfrm>
            <a:off x="572696" y="2180054"/>
            <a:ext cx="77437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5400" dirty="0" smtClean="0">
                <a:solidFill>
                  <a:schemeClr val="bg1"/>
                </a:solidFill>
              </a:rPr>
              <a:t>Cómo inicio el trámite?</a:t>
            </a:r>
            <a:endParaRPr lang="es-ES" sz="5400" dirty="0">
              <a:solidFill>
                <a:schemeClr val="bg1"/>
              </a:solidFill>
            </a:endParaRPr>
          </a:p>
        </p:txBody>
      </p:sp>
      <p:cxnSp>
        <p:nvCxnSpPr>
          <p:cNvPr id="11" name="Conector recto 10"/>
          <p:cNvCxnSpPr/>
          <p:nvPr/>
        </p:nvCxnSpPr>
        <p:spPr>
          <a:xfrm>
            <a:off x="683568" y="3406224"/>
            <a:ext cx="1253605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8708" y="-33338"/>
            <a:ext cx="1485900" cy="6924675"/>
          </a:xfrm>
          <a:prstGeom prst="rect">
            <a:avLst/>
          </a:prstGeom>
        </p:spPr>
      </p:pic>
      <p:cxnSp>
        <p:nvCxnSpPr>
          <p:cNvPr id="9" name="Conector recto 8"/>
          <p:cNvCxnSpPr/>
          <p:nvPr/>
        </p:nvCxnSpPr>
        <p:spPr>
          <a:xfrm>
            <a:off x="8532440" y="0"/>
            <a:ext cx="0" cy="68580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4"/>
          <p:cNvSpPr/>
          <p:nvPr/>
        </p:nvSpPr>
        <p:spPr>
          <a:xfrm>
            <a:off x="614550" y="4718303"/>
            <a:ext cx="78458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A partir del 23/05/2017</a:t>
            </a:r>
          </a:p>
          <a:p>
            <a:endParaRPr lang="es-ES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47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/>
          <p:cNvPicPr/>
          <p:nvPr/>
        </p:nvPicPr>
        <p:blipFill rotWithShape="1">
          <a:blip r:embed="rId3"/>
          <a:srcRect l="9352" t="10120" r="10177" b="57831"/>
          <a:stretch/>
        </p:blipFill>
        <p:spPr bwMode="auto">
          <a:xfrm>
            <a:off x="539551" y="1971675"/>
            <a:ext cx="7971457" cy="1785811"/>
          </a:xfrm>
          <a:prstGeom prst="rect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0" y="-1"/>
            <a:ext cx="9144000" cy="1124745"/>
          </a:xfrm>
          <a:prstGeom prst="rect">
            <a:avLst/>
          </a:prstGeom>
          <a:solidFill>
            <a:srgbClr val="E73F5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323528" y="368390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Cómo inicio el trámite?</a:t>
            </a:r>
            <a:endParaRPr lang="es-ES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539552" y="4221088"/>
            <a:ext cx="45365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1400" dirty="0">
              <a:solidFill>
                <a:schemeClr val="tx1">
                  <a:lumMod val="50000"/>
                  <a:lumOff val="5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s-E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603020202020204" pitchFamily="34" charset="0"/>
              </a:rPr>
              <a:t>Ingreso a VUCE con usuario y contraseña</a:t>
            </a:r>
          </a:p>
          <a:p>
            <a:endParaRPr lang="es-ES" sz="1400" dirty="0">
              <a:solidFill>
                <a:schemeClr val="tx1">
                  <a:lumMod val="50000"/>
                  <a:lumOff val="50000"/>
                </a:schemeClr>
              </a:solidFill>
              <a:latin typeface="Trebuchet MS" panose="020B0603020202020204" pitchFamily="34" charset="0"/>
            </a:endParaRPr>
          </a:p>
          <a:p>
            <a:endParaRPr lang="es-ES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s-E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603020202020204" pitchFamily="34" charset="0"/>
              </a:rPr>
              <a:t>Inicio una Operación de Comercio Exterior</a:t>
            </a:r>
          </a:p>
          <a:p>
            <a:endParaRPr lang="es-ES" sz="1400" dirty="0">
              <a:solidFill>
                <a:schemeClr val="tx1">
                  <a:lumMod val="50000"/>
                  <a:lumOff val="50000"/>
                </a:schemeClr>
              </a:solidFill>
              <a:latin typeface="Trebuchet MS" panose="020B0603020202020204" pitchFamily="34" charset="0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539552" y="4221088"/>
            <a:ext cx="362568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ángulo redondeado 18"/>
          <p:cNvSpPr/>
          <p:nvPr/>
        </p:nvSpPr>
        <p:spPr>
          <a:xfrm>
            <a:off x="7740352" y="2768414"/>
            <a:ext cx="770656" cy="36004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0" name="Conector recto 11"/>
          <p:cNvCxnSpPr/>
          <p:nvPr/>
        </p:nvCxnSpPr>
        <p:spPr>
          <a:xfrm>
            <a:off x="539552" y="4941168"/>
            <a:ext cx="362568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11"/>
          <p:cNvCxnSpPr/>
          <p:nvPr/>
        </p:nvCxnSpPr>
        <p:spPr>
          <a:xfrm>
            <a:off x="539552" y="5589240"/>
            <a:ext cx="362568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95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-1"/>
            <a:ext cx="9144000" cy="1124745"/>
          </a:xfrm>
          <a:prstGeom prst="rect">
            <a:avLst/>
          </a:prstGeom>
          <a:solidFill>
            <a:srgbClr val="E73F5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9" name="Conector recto 8"/>
          <p:cNvCxnSpPr/>
          <p:nvPr/>
        </p:nvCxnSpPr>
        <p:spPr>
          <a:xfrm>
            <a:off x="5436096" y="1877650"/>
            <a:ext cx="309634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9"/>
          <p:cNvSpPr/>
          <p:nvPr/>
        </p:nvSpPr>
        <p:spPr>
          <a:xfrm>
            <a:off x="5436096" y="1988840"/>
            <a:ext cx="318851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603020202020204" pitchFamily="34" charset="0"/>
              </a:rPr>
              <a:t>Régimen: </a:t>
            </a:r>
          </a:p>
          <a:p>
            <a:r>
              <a:rPr lang="es-ES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603020202020204" pitchFamily="34" charset="0"/>
              </a:rPr>
              <a:t>REGISTROS/ESPECIALES</a:t>
            </a:r>
          </a:p>
          <a:p>
            <a:endParaRPr lang="es-ES" sz="1400" dirty="0">
              <a:solidFill>
                <a:schemeClr val="tx1">
                  <a:lumMod val="50000"/>
                  <a:lumOff val="50000"/>
                </a:schemeClr>
              </a:solidFill>
              <a:latin typeface="Trebuchet MS" panose="020B0603020202020204" pitchFamily="34" charset="0"/>
            </a:endParaRPr>
          </a:p>
          <a:p>
            <a:endParaRPr lang="es-ES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s-E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603020202020204" pitchFamily="34" charset="0"/>
              </a:rPr>
              <a:t>Trámite: </a:t>
            </a:r>
          </a:p>
          <a:p>
            <a:r>
              <a:rPr lang="es-ES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603020202020204" pitchFamily="34" charset="0"/>
              </a:rPr>
              <a:t>INMUNIDAD IMPOSITIVA  PÚBLICA Y PRIVADA</a:t>
            </a:r>
          </a:p>
          <a:p>
            <a:endParaRPr lang="es-ES" sz="1400" dirty="0">
              <a:solidFill>
                <a:schemeClr val="tx1">
                  <a:lumMod val="50000"/>
                  <a:lumOff val="50000"/>
                </a:schemeClr>
              </a:solidFill>
              <a:latin typeface="Trebuchet MS" panose="020B0603020202020204" pitchFamily="34" charset="0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5436096" y="2708920"/>
            <a:ext cx="309634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5482182" y="3576788"/>
            <a:ext cx="3096344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62591"/>
            <a:ext cx="4962525" cy="3314700"/>
          </a:xfrm>
          <a:prstGeom prst="rect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4" name="Rectángulo 2"/>
          <p:cNvSpPr/>
          <p:nvPr/>
        </p:nvSpPr>
        <p:spPr>
          <a:xfrm>
            <a:off x="323528" y="368390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Cómo inicio el trámite?</a:t>
            </a:r>
            <a:endParaRPr lang="es-ES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57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-1"/>
            <a:ext cx="9144000" cy="1124745"/>
          </a:xfrm>
          <a:prstGeom prst="rect">
            <a:avLst/>
          </a:prstGeom>
          <a:solidFill>
            <a:srgbClr val="E73F5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538" y="1844824"/>
            <a:ext cx="7400925" cy="3752850"/>
          </a:xfrm>
          <a:prstGeom prst="rect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ángulo 2"/>
          <p:cNvSpPr/>
          <p:nvPr/>
        </p:nvSpPr>
        <p:spPr>
          <a:xfrm>
            <a:off x="323528" y="368390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Cómo inicio el trámite?</a:t>
            </a:r>
            <a:endParaRPr lang="es-ES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3855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-1"/>
            <a:ext cx="9144000" cy="1124745"/>
          </a:xfrm>
          <a:prstGeom prst="rect">
            <a:avLst/>
          </a:prstGeom>
          <a:solidFill>
            <a:srgbClr val="E73F5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628800"/>
            <a:ext cx="8430905" cy="4248472"/>
          </a:xfrm>
          <a:prstGeom prst="rect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9" name="Rectángulo 2"/>
          <p:cNvSpPr/>
          <p:nvPr/>
        </p:nvSpPr>
        <p:spPr>
          <a:xfrm>
            <a:off x="323528" y="368390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Cómo inicio el trámite?</a:t>
            </a:r>
            <a:endParaRPr lang="es-ES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832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-1"/>
            <a:ext cx="9144000" cy="1124745"/>
          </a:xfrm>
          <a:prstGeom prst="rect">
            <a:avLst/>
          </a:prstGeom>
          <a:solidFill>
            <a:srgbClr val="E73F5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2"/>
          <p:cNvSpPr/>
          <p:nvPr/>
        </p:nvSpPr>
        <p:spPr>
          <a:xfrm>
            <a:off x="323528" y="368390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Cómo inicio el trámite?</a:t>
            </a:r>
            <a:endParaRPr lang="es-ES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1556792"/>
            <a:ext cx="6477000" cy="4391025"/>
          </a:xfrm>
          <a:prstGeom prst="rect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774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8D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/>
        </p:nvSpPr>
        <p:spPr>
          <a:xfrm>
            <a:off x="572697" y="1484784"/>
            <a:ext cx="60875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5400" dirty="0" smtClean="0">
                <a:solidFill>
                  <a:schemeClr val="bg1"/>
                </a:solidFill>
              </a:rPr>
              <a:t>Importante</a:t>
            </a:r>
            <a:endParaRPr lang="es-ES" sz="5400" dirty="0">
              <a:solidFill>
                <a:schemeClr val="bg1"/>
              </a:solidFill>
            </a:endParaRPr>
          </a:p>
        </p:txBody>
      </p:sp>
      <p:cxnSp>
        <p:nvCxnSpPr>
          <p:cNvPr id="11" name="Conector recto 10"/>
          <p:cNvCxnSpPr/>
          <p:nvPr/>
        </p:nvCxnSpPr>
        <p:spPr>
          <a:xfrm>
            <a:off x="683568" y="3431034"/>
            <a:ext cx="1253605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 4"/>
          <p:cNvSpPr/>
          <p:nvPr/>
        </p:nvSpPr>
        <p:spPr>
          <a:xfrm>
            <a:off x="614550" y="3928249"/>
            <a:ext cx="78458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DNI podrá rechazar algunos ítems de la solicitud por considerar que son competitivos con la industria nacional</a:t>
            </a:r>
            <a:endParaRPr lang="es-ES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8708" y="-33338"/>
            <a:ext cx="1485900" cy="6924675"/>
          </a:xfrm>
          <a:prstGeom prst="rect">
            <a:avLst/>
          </a:prstGeom>
        </p:spPr>
      </p:pic>
      <p:cxnSp>
        <p:nvCxnSpPr>
          <p:cNvPr id="9" name="Conector recto 8"/>
          <p:cNvCxnSpPr/>
          <p:nvPr/>
        </p:nvCxnSpPr>
        <p:spPr>
          <a:xfrm>
            <a:off x="8532440" y="0"/>
            <a:ext cx="0" cy="68580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52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4860</TotalTime>
  <Words>104</Words>
  <Application>Microsoft Office PowerPoint</Application>
  <PresentationFormat>Presentación en pantalla (4:3)</PresentationFormat>
  <Paragraphs>33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Lorena</dc:creator>
  <cp:lastModifiedBy>Valentina Hernandez</cp:lastModifiedBy>
  <cp:revision>139</cp:revision>
  <dcterms:created xsi:type="dcterms:W3CDTF">2015-10-08T23:20:34Z</dcterms:created>
  <dcterms:modified xsi:type="dcterms:W3CDTF">2017-05-30T14:51:28Z</dcterms:modified>
</cp:coreProperties>
</file>