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4" r:id="rId2"/>
    <p:sldId id="434" r:id="rId3"/>
    <p:sldId id="514" r:id="rId4"/>
    <p:sldId id="511" r:id="rId5"/>
    <p:sldId id="501" r:id="rId6"/>
    <p:sldId id="506" r:id="rId7"/>
    <p:sldId id="510" r:id="rId8"/>
    <p:sldId id="498" r:id="rId9"/>
    <p:sldId id="505" r:id="rId10"/>
    <p:sldId id="507" r:id="rId11"/>
    <p:sldId id="508" r:id="rId12"/>
    <p:sldId id="536" r:id="rId13"/>
    <p:sldId id="512" r:id="rId14"/>
    <p:sldId id="543" r:id="rId15"/>
    <p:sldId id="502" r:id="rId16"/>
    <p:sldId id="437" r:id="rId17"/>
    <p:sldId id="515" r:id="rId18"/>
    <p:sldId id="516" r:id="rId19"/>
    <p:sldId id="518" r:id="rId20"/>
    <p:sldId id="519" r:id="rId21"/>
    <p:sldId id="539" r:id="rId22"/>
    <p:sldId id="520" r:id="rId23"/>
    <p:sldId id="540" r:id="rId24"/>
    <p:sldId id="541" r:id="rId25"/>
    <p:sldId id="522" r:id="rId26"/>
    <p:sldId id="544" r:id="rId27"/>
    <p:sldId id="526" r:id="rId28"/>
    <p:sldId id="527" r:id="rId29"/>
    <p:sldId id="528" r:id="rId30"/>
    <p:sldId id="524" r:id="rId31"/>
    <p:sldId id="529" r:id="rId32"/>
    <p:sldId id="530" r:id="rId33"/>
    <p:sldId id="531" r:id="rId34"/>
    <p:sldId id="532" r:id="rId35"/>
    <p:sldId id="533" r:id="rId36"/>
    <p:sldId id="534" r:id="rId37"/>
    <p:sldId id="542" r:id="rId38"/>
    <p:sldId id="545" r:id="rId39"/>
    <p:sldId id="537" r:id="rId40"/>
    <p:sldId id="538" r:id="rId41"/>
    <p:sldId id="478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BA5"/>
    <a:srgbClr val="E73F5E"/>
    <a:srgbClr val="F28D2C"/>
    <a:srgbClr val="65B478"/>
    <a:srgbClr val="F7A945"/>
    <a:srgbClr val="4BACC6"/>
    <a:srgbClr val="537ABA"/>
    <a:srgbClr val="5F5BAE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>
      <p:cViewPr varScale="1">
        <p:scale>
          <a:sx n="70" d="100"/>
          <a:sy n="70" d="100"/>
        </p:scale>
        <p:origin x="1336" y="5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82836-1877-46E8-9225-5929EC672F10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F36F-BC9F-4179-9EBF-96245FD560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58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F36F-BC9F-4179-9EBF-96245FD5606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59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F36F-BC9F-4179-9EBF-96245FD56069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59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F36F-BC9F-4179-9EBF-96245FD56069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59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27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14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79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332656"/>
            <a:ext cx="7560990" cy="792163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Ventanilla Única de Comercio Exterior</a:t>
            </a:r>
          </a:p>
        </p:txBody>
      </p:sp>
    </p:spTree>
    <p:extLst>
      <p:ext uri="{BB962C8B-B14F-4D97-AF65-F5344CB8AC3E}">
        <p14:creationId xmlns:p14="http://schemas.microsoft.com/office/powerpoint/2010/main" val="31732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0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02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50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21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92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F124-9D9C-4CB3-B15D-033B556D3F43}" type="datetimeFigureOut">
              <a:rPr lang="es-ES" smtClean="0"/>
              <a:t>09/08/2017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923E-A11B-4F48-9CB8-B8CD31B635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19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72697" y="5477162"/>
            <a:ext cx="1728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AGOSTO 2017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8975" r="55512" b="40550"/>
          <a:stretch/>
        </p:blipFill>
        <p:spPr>
          <a:xfrm>
            <a:off x="539552" y="260648"/>
            <a:ext cx="1899903" cy="5040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9552" y="2420888"/>
            <a:ext cx="6087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</a:rPr>
              <a:t>Departamento de Medicamentos</a:t>
            </a:r>
          </a:p>
          <a:p>
            <a:r>
              <a:rPr lang="es-ES" sz="3200" dirty="0" smtClean="0">
                <a:solidFill>
                  <a:schemeClr val="tx2"/>
                </a:solidFill>
              </a:rPr>
              <a:t>Dirección General de la Salud</a:t>
            </a:r>
            <a:endParaRPr lang="es-ES" sz="3200" dirty="0">
              <a:solidFill>
                <a:schemeClr val="tx2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83568" y="5155158"/>
            <a:ext cx="1512168" cy="203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6143" t="14000" r="69683" b="6201"/>
          <a:stretch/>
        </p:blipFill>
        <p:spPr>
          <a:xfrm>
            <a:off x="6876256" y="-315416"/>
            <a:ext cx="2433112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7" y="1628800"/>
            <a:ext cx="8844955" cy="446449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9" y="4149080"/>
            <a:ext cx="837590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68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5" y="1556792"/>
            <a:ext cx="8580067" cy="475252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3135"/>
            <a:ext cx="7332883" cy="50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7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52691" cy="513140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0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Conector recto 8"/>
          <p:cNvCxnSpPr/>
          <p:nvPr/>
        </p:nvCxnSpPr>
        <p:spPr>
          <a:xfrm>
            <a:off x="332311" y="1882746"/>
            <a:ext cx="40236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9"/>
          <p:cNvSpPr/>
          <p:nvPr/>
        </p:nvSpPr>
        <p:spPr>
          <a:xfrm>
            <a:off x="368823" y="2131908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Firma Electrónica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Firma en papel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0" name="Conector recto 11"/>
          <p:cNvCxnSpPr/>
          <p:nvPr/>
        </p:nvCxnSpPr>
        <p:spPr>
          <a:xfrm>
            <a:off x="368823" y="2924944"/>
            <a:ext cx="3987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2"/>
          <p:cNvCxnSpPr/>
          <p:nvPr/>
        </p:nvCxnSpPr>
        <p:spPr>
          <a:xfrm>
            <a:off x="405335" y="4365104"/>
            <a:ext cx="395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939540"/>
            <a:ext cx="1839631" cy="824662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368823" y="5660591"/>
            <a:ext cx="3987153" cy="10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10" y="4251510"/>
            <a:ext cx="3255665" cy="8567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10" y="5122569"/>
            <a:ext cx="34099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8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72697" y="2204864"/>
            <a:ext cx="6087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Controles en DNA</a:t>
            </a:r>
            <a:endParaRPr lang="es-ES" sz="5400" dirty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83568" y="3431034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853244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RECEPCIÓN COD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28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Controles en DNA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2" name="Conector recto 8"/>
          <p:cNvCxnSpPr/>
          <p:nvPr/>
        </p:nvCxnSpPr>
        <p:spPr>
          <a:xfrm>
            <a:off x="332311" y="1882746"/>
            <a:ext cx="40236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9"/>
          <p:cNvSpPr/>
          <p:nvPr/>
        </p:nvSpPr>
        <p:spPr>
          <a:xfrm>
            <a:off x="395536" y="1994064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Código del certificado: IMMP</a:t>
            </a:r>
          </a:p>
          <a:p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Código de Exoneración: 8518 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No se podrá usar en más de 1 DUA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" name="Conector recto 11"/>
          <p:cNvCxnSpPr/>
          <p:nvPr/>
        </p:nvCxnSpPr>
        <p:spPr>
          <a:xfrm>
            <a:off x="368823" y="2530818"/>
            <a:ext cx="3987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12"/>
          <p:cNvCxnSpPr/>
          <p:nvPr/>
        </p:nvCxnSpPr>
        <p:spPr>
          <a:xfrm>
            <a:off x="405335" y="3686180"/>
            <a:ext cx="395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8" y="4550254"/>
            <a:ext cx="3181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cto 8"/>
          <p:cNvCxnSpPr/>
          <p:nvPr/>
        </p:nvCxnSpPr>
        <p:spPr>
          <a:xfrm>
            <a:off x="4943726" y="2347313"/>
            <a:ext cx="33283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9"/>
          <p:cNvSpPr/>
          <p:nvPr/>
        </p:nvSpPr>
        <p:spPr>
          <a:xfrm>
            <a:off x="4943726" y="247227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Número de certificado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RUT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NCM</a:t>
            </a:r>
          </a:p>
          <a:p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Cantidad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Factura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País de origen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0" name="Conector recto 11"/>
          <p:cNvCxnSpPr/>
          <p:nvPr/>
        </p:nvCxnSpPr>
        <p:spPr>
          <a:xfrm>
            <a:off x="4996680" y="2996952"/>
            <a:ext cx="3311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12"/>
          <p:cNvCxnSpPr/>
          <p:nvPr/>
        </p:nvCxnSpPr>
        <p:spPr>
          <a:xfrm>
            <a:off x="5032175" y="3573016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12"/>
          <p:cNvCxnSpPr/>
          <p:nvPr/>
        </p:nvCxnSpPr>
        <p:spPr>
          <a:xfrm>
            <a:off x="5032684" y="4221088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8"/>
          <p:cNvCxnSpPr/>
          <p:nvPr/>
        </p:nvCxnSpPr>
        <p:spPr>
          <a:xfrm>
            <a:off x="5004048" y="6021288"/>
            <a:ext cx="328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12"/>
          <p:cNvCxnSpPr/>
          <p:nvPr/>
        </p:nvCxnSpPr>
        <p:spPr>
          <a:xfrm>
            <a:off x="405843" y="3106882"/>
            <a:ext cx="39501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12"/>
          <p:cNvCxnSpPr/>
          <p:nvPr/>
        </p:nvCxnSpPr>
        <p:spPr>
          <a:xfrm>
            <a:off x="5032684" y="4797152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12"/>
          <p:cNvCxnSpPr/>
          <p:nvPr/>
        </p:nvCxnSpPr>
        <p:spPr>
          <a:xfrm>
            <a:off x="5032684" y="5373216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24359" y="1628800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Certificado de importación </a:t>
            </a:r>
            <a:r>
              <a:rPr lang="es-ES" sz="4400" dirty="0" smtClean="0">
                <a:solidFill>
                  <a:schemeClr val="bg1"/>
                </a:solidFill>
              </a:rPr>
              <a:t>de Especialidades Farmacéuticas </a:t>
            </a:r>
          </a:p>
          <a:p>
            <a:r>
              <a:rPr lang="es-ES" sz="4400" dirty="0">
                <a:solidFill>
                  <a:schemeClr val="bg1"/>
                </a:solidFill>
              </a:rPr>
              <a:t>c</a:t>
            </a:r>
            <a:r>
              <a:rPr lang="es-ES" sz="4400" dirty="0" smtClean="0">
                <a:solidFill>
                  <a:schemeClr val="bg1"/>
                </a:solidFill>
              </a:rPr>
              <a:t>on exoneración de recargos</a:t>
            </a:r>
            <a:r>
              <a:rPr lang="es-ES" sz="4400" dirty="0" smtClean="0">
                <a:solidFill>
                  <a:schemeClr val="bg1"/>
                </a:solidFill>
              </a:rPr>
              <a:t>.</a:t>
            </a:r>
            <a:endParaRPr lang="es-ES" sz="4400" dirty="0">
              <a:solidFill>
                <a:schemeClr val="bg1"/>
              </a:solidFill>
            </a:endParaRPr>
          </a:p>
          <a:p>
            <a:endParaRPr lang="es-ES" sz="3200" dirty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endParaRPr lang="es-ES" sz="3600" dirty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39551" y="5085184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853244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5" y="2052006"/>
            <a:ext cx="8266955" cy="267687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815" y="2473750"/>
            <a:ext cx="2476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84784"/>
            <a:ext cx="7315200" cy="477202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5528019"/>
            <a:ext cx="3952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7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23528" y="764704"/>
            <a:ext cx="80648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Importación </a:t>
            </a:r>
            <a:r>
              <a:rPr lang="es-ES" sz="3200" dirty="0" smtClean="0">
                <a:solidFill>
                  <a:schemeClr val="bg1"/>
                </a:solidFill>
              </a:rPr>
              <a:t>de materia prima con </a:t>
            </a:r>
            <a:r>
              <a:rPr lang="es-ES" sz="3200" dirty="0" smtClean="0">
                <a:solidFill>
                  <a:schemeClr val="bg1"/>
                </a:solidFill>
              </a:rPr>
              <a:t>exoneración de </a:t>
            </a:r>
            <a:r>
              <a:rPr lang="es-ES" sz="3200" dirty="0" smtClean="0">
                <a:solidFill>
                  <a:schemeClr val="bg1"/>
                </a:solidFill>
              </a:rPr>
              <a:t>recargos.</a:t>
            </a:r>
            <a:endParaRPr lang="es-ES" sz="3200" dirty="0" smtClean="0">
              <a:solidFill>
                <a:schemeClr val="bg1"/>
              </a:solidFill>
            </a:endParaRPr>
          </a:p>
          <a:p>
            <a:endParaRPr lang="es-ES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I</a:t>
            </a:r>
            <a:r>
              <a:rPr lang="es-ES" sz="3200" dirty="0" smtClean="0">
                <a:solidFill>
                  <a:schemeClr val="bg1"/>
                </a:solidFill>
              </a:rPr>
              <a:t>mportación </a:t>
            </a:r>
            <a:r>
              <a:rPr lang="es-ES" sz="3200" dirty="0" smtClean="0">
                <a:solidFill>
                  <a:schemeClr val="bg1"/>
                </a:solidFill>
              </a:rPr>
              <a:t>de especialidades farmacéuticas con </a:t>
            </a:r>
            <a:r>
              <a:rPr lang="es-ES" sz="3200" dirty="0">
                <a:solidFill>
                  <a:schemeClr val="bg1"/>
                </a:solidFill>
              </a:rPr>
              <a:t>exoneración de </a:t>
            </a:r>
            <a:r>
              <a:rPr lang="es-ES" sz="3200" dirty="0" smtClean="0">
                <a:solidFill>
                  <a:schemeClr val="bg1"/>
                </a:solidFill>
              </a:rPr>
              <a:t>recargos.</a:t>
            </a:r>
            <a:endParaRPr lang="es-ES" sz="3200" dirty="0" smtClean="0">
              <a:solidFill>
                <a:schemeClr val="bg1"/>
              </a:solidFill>
            </a:endParaRPr>
          </a:p>
          <a:p>
            <a:endParaRPr lang="es-ES" sz="3600" dirty="0" smtClean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E</a:t>
            </a:r>
            <a:r>
              <a:rPr lang="es-ES" sz="3200" dirty="0" smtClean="0">
                <a:solidFill>
                  <a:schemeClr val="bg1"/>
                </a:solidFill>
              </a:rPr>
              <a:t>xportación de especialidades farmacéuticas.</a:t>
            </a:r>
            <a:endParaRPr lang="es-ES" sz="3200" dirty="0">
              <a:solidFill>
                <a:schemeClr val="bg1"/>
              </a:solidFill>
            </a:endParaRPr>
          </a:p>
          <a:p>
            <a:endParaRPr lang="es-ES" sz="3200" dirty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r>
              <a:rPr lang="es-ES" sz="3200" dirty="0" smtClean="0">
                <a:solidFill>
                  <a:schemeClr val="bg1"/>
                </a:solidFill>
              </a:rPr>
              <a:t>10 </a:t>
            </a:r>
            <a:r>
              <a:rPr lang="es-ES" sz="3200" dirty="0">
                <a:solidFill>
                  <a:schemeClr val="bg1"/>
                </a:solidFill>
              </a:rPr>
              <a:t>de Agosto 2017</a:t>
            </a:r>
          </a:p>
          <a:p>
            <a:endParaRPr lang="es-ES" sz="3200" dirty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  <a:p>
            <a:endParaRPr lang="es-ES" sz="3600" dirty="0">
              <a:solidFill>
                <a:schemeClr val="bg1"/>
              </a:solidFill>
            </a:endParaRPr>
          </a:p>
          <a:p>
            <a:endParaRPr lang="es-ES" sz="3200" dirty="0" smtClean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476200" y="6093296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853244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730157" cy="270547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1" y="3354685"/>
            <a:ext cx="2162175" cy="15144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6410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7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3" b="-1"/>
          <a:stretch/>
        </p:blipFill>
        <p:spPr bwMode="auto">
          <a:xfrm>
            <a:off x="1259632" y="1268759"/>
            <a:ext cx="6336704" cy="541475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19562"/>
          <a:stretch/>
        </p:blipFill>
        <p:spPr>
          <a:xfrm>
            <a:off x="1331640" y="1398175"/>
            <a:ext cx="6048672" cy="511681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19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519386"/>
            <a:ext cx="7296150" cy="493395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6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4" y="1268760"/>
            <a:ext cx="8408615" cy="53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7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0128"/>
            <a:ext cx="6848598" cy="505457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0" y="0"/>
            <a:ext cx="9144000" cy="1104312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Conector recto 8"/>
          <p:cNvCxnSpPr/>
          <p:nvPr/>
        </p:nvCxnSpPr>
        <p:spPr>
          <a:xfrm>
            <a:off x="332311" y="1882746"/>
            <a:ext cx="40236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9"/>
          <p:cNvSpPr/>
          <p:nvPr/>
        </p:nvSpPr>
        <p:spPr>
          <a:xfrm>
            <a:off x="368823" y="2131908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Firma Electrónica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Firma en papel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Conector recto 11"/>
          <p:cNvCxnSpPr/>
          <p:nvPr/>
        </p:nvCxnSpPr>
        <p:spPr>
          <a:xfrm>
            <a:off x="368823" y="2924944"/>
            <a:ext cx="3987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/>
          <p:cNvCxnSpPr/>
          <p:nvPr/>
        </p:nvCxnSpPr>
        <p:spPr>
          <a:xfrm>
            <a:off x="405335" y="4365104"/>
            <a:ext cx="395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939540"/>
            <a:ext cx="1839631" cy="824662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368823" y="5660591"/>
            <a:ext cx="3987153" cy="10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10" y="4251510"/>
            <a:ext cx="3255665" cy="8567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10" y="5122569"/>
            <a:ext cx="34099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8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72697" y="2204864"/>
            <a:ext cx="6087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Controles en DNA</a:t>
            </a:r>
            <a:endParaRPr lang="es-ES" sz="5400" dirty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83568" y="3431034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853244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RECEPCIÓN COD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28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Controles en DNA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2" name="Conector recto 8"/>
          <p:cNvCxnSpPr/>
          <p:nvPr/>
        </p:nvCxnSpPr>
        <p:spPr>
          <a:xfrm>
            <a:off x="332311" y="1882746"/>
            <a:ext cx="40236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9"/>
          <p:cNvSpPr/>
          <p:nvPr/>
        </p:nvSpPr>
        <p:spPr>
          <a:xfrm>
            <a:off x="395536" y="1994064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Código del certificado: IEFE</a:t>
            </a:r>
          </a:p>
          <a:p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Código de Exoneración: 8517 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No se podrá usar en más de 1 DUA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" name="Conector recto 11"/>
          <p:cNvCxnSpPr/>
          <p:nvPr/>
        </p:nvCxnSpPr>
        <p:spPr>
          <a:xfrm>
            <a:off x="368823" y="2530818"/>
            <a:ext cx="3987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12"/>
          <p:cNvCxnSpPr/>
          <p:nvPr/>
        </p:nvCxnSpPr>
        <p:spPr>
          <a:xfrm>
            <a:off x="405335" y="3686180"/>
            <a:ext cx="395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6" y="4365104"/>
            <a:ext cx="3181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cto 8"/>
          <p:cNvCxnSpPr/>
          <p:nvPr/>
        </p:nvCxnSpPr>
        <p:spPr>
          <a:xfrm>
            <a:off x="4943726" y="2347313"/>
            <a:ext cx="33283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9"/>
          <p:cNvSpPr/>
          <p:nvPr/>
        </p:nvSpPr>
        <p:spPr>
          <a:xfrm>
            <a:off x="4943726" y="247227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Número de certificado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RUT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NCM</a:t>
            </a:r>
          </a:p>
          <a:p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Cantidad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Factura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País de origen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0" name="Conector recto 11"/>
          <p:cNvCxnSpPr/>
          <p:nvPr/>
        </p:nvCxnSpPr>
        <p:spPr>
          <a:xfrm>
            <a:off x="4996680" y="2996952"/>
            <a:ext cx="3311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12"/>
          <p:cNvCxnSpPr/>
          <p:nvPr/>
        </p:nvCxnSpPr>
        <p:spPr>
          <a:xfrm>
            <a:off x="5032175" y="3573016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12"/>
          <p:cNvCxnSpPr/>
          <p:nvPr/>
        </p:nvCxnSpPr>
        <p:spPr>
          <a:xfrm>
            <a:off x="5032684" y="4221088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8"/>
          <p:cNvCxnSpPr/>
          <p:nvPr/>
        </p:nvCxnSpPr>
        <p:spPr>
          <a:xfrm>
            <a:off x="5004048" y="6021288"/>
            <a:ext cx="3288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12"/>
          <p:cNvCxnSpPr/>
          <p:nvPr/>
        </p:nvCxnSpPr>
        <p:spPr>
          <a:xfrm>
            <a:off x="405843" y="3106882"/>
            <a:ext cx="39501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12"/>
          <p:cNvCxnSpPr/>
          <p:nvPr/>
        </p:nvCxnSpPr>
        <p:spPr>
          <a:xfrm>
            <a:off x="5032684" y="4797152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12"/>
          <p:cNvCxnSpPr/>
          <p:nvPr/>
        </p:nvCxnSpPr>
        <p:spPr>
          <a:xfrm>
            <a:off x="5032684" y="5373216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54943" y="2301552"/>
            <a:ext cx="8834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Certificado de Exportación  Especialidades Farmacéuticas</a:t>
            </a:r>
            <a:endParaRPr lang="es-ES" sz="4400" dirty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315183" y="4437112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54943" y="2301552"/>
            <a:ext cx="8834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¿Cómo hago el trámite?</a:t>
            </a:r>
            <a:endParaRPr lang="es-ES" sz="5400" dirty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315183" y="4437112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5" y="2052006"/>
            <a:ext cx="8266955" cy="267687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815" y="2473750"/>
            <a:ext cx="2476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3" y="1628800"/>
            <a:ext cx="7058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730157" cy="270547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1" y="3354685"/>
            <a:ext cx="2162175" cy="15144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1" y="3717032"/>
            <a:ext cx="6286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0086"/>
            <a:ext cx="7144222" cy="475252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64" y="1291249"/>
            <a:ext cx="5781264" cy="52577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72" y="1291249"/>
            <a:ext cx="2865448" cy="5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6" y="1830080"/>
            <a:ext cx="8513754" cy="433522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340768"/>
            <a:ext cx="8010525" cy="53244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61048"/>
            <a:ext cx="523155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48598" cy="505457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0" y="0"/>
            <a:ext cx="9144000" cy="1131696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2"/>
          <p:cNvSpPr/>
          <p:nvPr/>
        </p:nvSpPr>
        <p:spPr>
          <a:xfrm>
            <a:off x="395536" y="3326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¿Cómo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Conector recto 8"/>
          <p:cNvCxnSpPr/>
          <p:nvPr/>
        </p:nvCxnSpPr>
        <p:spPr>
          <a:xfrm>
            <a:off x="332311" y="1882746"/>
            <a:ext cx="40236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9"/>
          <p:cNvSpPr/>
          <p:nvPr/>
        </p:nvSpPr>
        <p:spPr>
          <a:xfrm>
            <a:off x="368823" y="2131908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Firma Electrónica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Firma en papel</a:t>
            </a:r>
            <a:endParaRPr lang="es-E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4" name="Conector recto 11"/>
          <p:cNvCxnSpPr/>
          <p:nvPr/>
        </p:nvCxnSpPr>
        <p:spPr>
          <a:xfrm>
            <a:off x="368823" y="2924944"/>
            <a:ext cx="3987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2"/>
          <p:cNvCxnSpPr/>
          <p:nvPr/>
        </p:nvCxnSpPr>
        <p:spPr>
          <a:xfrm>
            <a:off x="405335" y="4365104"/>
            <a:ext cx="395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939540"/>
            <a:ext cx="1839631" cy="824662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368823" y="5660591"/>
            <a:ext cx="3987153" cy="107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110" y="4251510"/>
            <a:ext cx="3255665" cy="8567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10" y="5122569"/>
            <a:ext cx="34099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8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72697" y="2204864"/>
            <a:ext cx="6087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Controles en DNA</a:t>
            </a:r>
            <a:endParaRPr lang="es-ES" sz="5400" dirty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83568" y="3431034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853244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65B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Ingreso a VUCE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ángulo 9"/>
          <p:cNvSpPr/>
          <p:nvPr/>
        </p:nvSpPr>
        <p:spPr>
          <a:xfrm>
            <a:off x="5055891" y="4797152"/>
            <a:ext cx="30445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SEGUNDO LOGUIN:</a:t>
            </a:r>
          </a:p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Elijo la restricción empresa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Conector recto 11"/>
          <p:cNvCxnSpPr/>
          <p:nvPr/>
        </p:nvCxnSpPr>
        <p:spPr>
          <a:xfrm>
            <a:off x="5148064" y="5514330"/>
            <a:ext cx="27881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2"/>
          <p:cNvCxnSpPr/>
          <p:nvPr/>
        </p:nvCxnSpPr>
        <p:spPr>
          <a:xfrm>
            <a:off x="5148064" y="6252994"/>
            <a:ext cx="27161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024336" cy="353415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01" y="1988840"/>
            <a:ext cx="2799644" cy="280831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0" name="Conector recto 8"/>
          <p:cNvCxnSpPr/>
          <p:nvPr/>
        </p:nvCxnSpPr>
        <p:spPr>
          <a:xfrm>
            <a:off x="1043608" y="5514330"/>
            <a:ext cx="28083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9"/>
          <p:cNvSpPr/>
          <p:nvPr/>
        </p:nvSpPr>
        <p:spPr>
          <a:xfrm>
            <a:off x="1043608" y="5642664"/>
            <a:ext cx="3044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PRIMER LOGUIN:</a:t>
            </a:r>
          </a:p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Ingreso con usuario y contraseña</a:t>
            </a:r>
          </a:p>
          <a:p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2" name="Conector recto 11"/>
          <p:cNvCxnSpPr/>
          <p:nvPr/>
        </p:nvCxnSpPr>
        <p:spPr>
          <a:xfrm>
            <a:off x="1063773" y="6234410"/>
            <a:ext cx="278814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466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RECEPCIÓN COD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28D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Controles en DNA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2" name="Conector recto 8"/>
          <p:cNvCxnSpPr/>
          <p:nvPr/>
        </p:nvCxnSpPr>
        <p:spPr>
          <a:xfrm>
            <a:off x="332311" y="2026762"/>
            <a:ext cx="40236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9"/>
          <p:cNvSpPr/>
          <p:nvPr/>
        </p:nvSpPr>
        <p:spPr>
          <a:xfrm>
            <a:off x="351474" y="1562016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Código del certificado: EXFR</a:t>
            </a:r>
          </a:p>
          <a:p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MNNT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: 0065 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No se podrá usar en más de 1 DUA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Exigido en la numeración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" name="Conector recto 11"/>
          <p:cNvCxnSpPr/>
          <p:nvPr/>
        </p:nvCxnSpPr>
        <p:spPr>
          <a:xfrm>
            <a:off x="368823" y="2674834"/>
            <a:ext cx="3987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12"/>
          <p:cNvCxnSpPr/>
          <p:nvPr/>
        </p:nvCxnSpPr>
        <p:spPr>
          <a:xfrm>
            <a:off x="405335" y="3830196"/>
            <a:ext cx="39506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6" y="4365104"/>
            <a:ext cx="3181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ector recto 8"/>
          <p:cNvCxnSpPr/>
          <p:nvPr/>
        </p:nvCxnSpPr>
        <p:spPr>
          <a:xfrm>
            <a:off x="4943726" y="2562464"/>
            <a:ext cx="33283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9"/>
          <p:cNvSpPr/>
          <p:nvPr/>
        </p:nvSpPr>
        <p:spPr>
          <a:xfrm>
            <a:off x="4943726" y="2687429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Número de certificado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RUT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NCM</a:t>
            </a:r>
          </a:p>
          <a:p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Cantidad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Factura</a:t>
            </a: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  <a:p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0" name="Conector recto 11"/>
          <p:cNvCxnSpPr/>
          <p:nvPr/>
        </p:nvCxnSpPr>
        <p:spPr>
          <a:xfrm>
            <a:off x="4996680" y="3212103"/>
            <a:ext cx="3311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12"/>
          <p:cNvCxnSpPr/>
          <p:nvPr/>
        </p:nvCxnSpPr>
        <p:spPr>
          <a:xfrm>
            <a:off x="5032175" y="3788167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12"/>
          <p:cNvCxnSpPr/>
          <p:nvPr/>
        </p:nvCxnSpPr>
        <p:spPr>
          <a:xfrm>
            <a:off x="5032684" y="4436239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12"/>
          <p:cNvCxnSpPr/>
          <p:nvPr/>
        </p:nvCxnSpPr>
        <p:spPr>
          <a:xfrm>
            <a:off x="405843" y="3250898"/>
            <a:ext cx="39501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12"/>
          <p:cNvCxnSpPr/>
          <p:nvPr/>
        </p:nvCxnSpPr>
        <p:spPr>
          <a:xfrm>
            <a:off x="5032684" y="5012303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12"/>
          <p:cNvCxnSpPr/>
          <p:nvPr/>
        </p:nvCxnSpPr>
        <p:spPr>
          <a:xfrm>
            <a:off x="5032684" y="5588367"/>
            <a:ext cx="32398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8"/>
          <p:cNvCxnSpPr/>
          <p:nvPr/>
        </p:nvCxnSpPr>
        <p:spPr>
          <a:xfrm>
            <a:off x="332311" y="1484784"/>
            <a:ext cx="40236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72697" y="2994918"/>
            <a:ext cx="6087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¿DUDAS?</a:t>
            </a:r>
            <a:endParaRPr lang="es-ES" sz="5400" dirty="0">
              <a:solidFill>
                <a:schemeClr val="bg1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83568" y="4221088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14550" y="4718303"/>
            <a:ext cx="7845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info@vuce.uy</a:t>
            </a:r>
            <a:endParaRPr lang="es-E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14" y="543211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302009" y="5229200"/>
            <a:ext cx="12536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08" y="-33338"/>
            <a:ext cx="1485900" cy="692467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8532440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6"/>
          <p:cNvSpPr/>
          <p:nvPr/>
        </p:nvSpPr>
        <p:spPr>
          <a:xfrm>
            <a:off x="154943" y="1916832"/>
            <a:ext cx="8834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Certificado de Importación </a:t>
            </a:r>
            <a:r>
              <a:rPr lang="es-ES" sz="4400" dirty="0">
                <a:solidFill>
                  <a:schemeClr val="bg1"/>
                </a:solidFill>
              </a:rPr>
              <a:t>de Materia Prima Activa con </a:t>
            </a:r>
            <a:endParaRPr lang="es-ES" sz="4400" dirty="0" smtClean="0">
              <a:solidFill>
                <a:schemeClr val="bg1"/>
              </a:solidFill>
            </a:endParaRPr>
          </a:p>
          <a:p>
            <a:r>
              <a:rPr lang="es-ES" sz="4400" dirty="0" smtClean="0">
                <a:solidFill>
                  <a:schemeClr val="bg1"/>
                </a:solidFill>
              </a:rPr>
              <a:t>exoneración </a:t>
            </a:r>
            <a:r>
              <a:rPr lang="es-ES" sz="4400" dirty="0">
                <a:solidFill>
                  <a:schemeClr val="bg1"/>
                </a:solidFill>
              </a:rPr>
              <a:t>de </a:t>
            </a:r>
            <a:r>
              <a:rPr lang="es-ES" sz="4400" dirty="0" smtClean="0">
                <a:solidFill>
                  <a:schemeClr val="bg1"/>
                </a:solidFill>
              </a:rPr>
              <a:t>recargos. </a:t>
            </a:r>
            <a:endParaRPr lang="es-ES" sz="4400" dirty="0">
              <a:solidFill>
                <a:schemeClr val="bg1"/>
              </a:solidFill>
            </a:endParaRPr>
          </a:p>
          <a:p>
            <a:endParaRPr lang="es-ES" sz="4400" dirty="0">
              <a:solidFill>
                <a:schemeClr val="bg1"/>
              </a:solidFill>
            </a:endParaRPr>
          </a:p>
          <a:p>
            <a:endParaRPr 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5" y="2052006"/>
            <a:ext cx="8266955" cy="267687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815" y="2473750"/>
            <a:ext cx="2476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8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1" y="1484784"/>
            <a:ext cx="7581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6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2031"/>
          <a:stretch/>
        </p:blipFill>
        <p:spPr bwMode="auto">
          <a:xfrm>
            <a:off x="135851" y="1977741"/>
            <a:ext cx="8900645" cy="275388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1" y="3354685"/>
            <a:ext cx="2162175" cy="151447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6" y="3441560"/>
            <a:ext cx="62769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323528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ROLES -  ACTIVIDADES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ángulo 1"/>
          <p:cNvSpPr/>
          <p:nvPr/>
        </p:nvSpPr>
        <p:spPr>
          <a:xfrm>
            <a:off x="0" y="-20433"/>
            <a:ext cx="9144000" cy="1124745"/>
          </a:xfrm>
          <a:prstGeom prst="rect">
            <a:avLst/>
          </a:prstGeom>
          <a:solidFill>
            <a:srgbClr val="E73F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2"/>
          <p:cNvSpPr/>
          <p:nvPr/>
        </p:nvSpPr>
        <p:spPr>
          <a:xfrm>
            <a:off x="287016" y="36839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Como hago el trámite?</a:t>
            </a:r>
            <a:endParaRPr lang="es-E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3" b="-1"/>
          <a:stretch/>
        </p:blipFill>
        <p:spPr bwMode="auto">
          <a:xfrm>
            <a:off x="1331640" y="1340768"/>
            <a:ext cx="6192688" cy="529169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4901</TotalTime>
  <Words>604</Words>
  <Application>Microsoft Office PowerPoint</Application>
  <PresentationFormat>Presentación en pantalla (4:3)</PresentationFormat>
  <Paragraphs>195</Paragraphs>
  <Slides>41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</dc:creator>
  <cp:lastModifiedBy>Daniela Vignolo</cp:lastModifiedBy>
  <cp:revision>219</cp:revision>
  <dcterms:created xsi:type="dcterms:W3CDTF">2015-10-08T23:20:34Z</dcterms:created>
  <dcterms:modified xsi:type="dcterms:W3CDTF">2017-08-10T00:56:57Z</dcterms:modified>
</cp:coreProperties>
</file>